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8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243C2-BD8C-49FD-987A-C34901211726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ACFC1-B9AF-4AD9-863F-C0656A0AF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51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CFC1-B9AF-4AD9-863F-C0656A0AF8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0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CFC1-B9AF-4AD9-863F-C0656A0AF8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5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8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74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8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2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8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3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6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2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9B49588-F7F6-4719-B0EB-295695E78FBC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8EBDF04-57EA-4638-BC84-11A724857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68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586882"/>
          </a:xfrm>
        </p:spPr>
        <p:txBody>
          <a:bodyPr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LUTS / BPH: Evaluation</a:t>
            </a:r>
            <a:endParaRPr lang="en-US" sz="7200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F. Soleimanzadeh, MD, FEBU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Assistant Professor of Urology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Urology Department, Tabriz University of Medical Sciences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Farzin&amp;Niloofar\Desktop\1_266 -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1612" y="347385"/>
            <a:ext cx="1428466" cy="107134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142" y="3780431"/>
            <a:ext cx="1481388" cy="205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1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Urodynamic Evaluation </a:t>
            </a:r>
            <a:r>
              <a:rPr lang="en-US" sz="4400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(PFS + Cytometry)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G</a:t>
            </a:r>
            <a:r>
              <a:rPr lang="en-US" b="1" dirty="0" smtClean="0">
                <a:solidFill>
                  <a:schemeClr val="tx1"/>
                </a:solidFill>
              </a:rPr>
              <a:t>old </a:t>
            </a:r>
            <a:r>
              <a:rPr lang="en-US" b="1" dirty="0">
                <a:solidFill>
                  <a:schemeClr val="tx1"/>
                </a:solidFill>
              </a:rPr>
              <a:t>standard for the assessment </a:t>
            </a:r>
            <a:r>
              <a:rPr lang="en-US" b="1" dirty="0" smtClean="0">
                <a:solidFill>
                  <a:schemeClr val="tx1"/>
                </a:solidFill>
              </a:rPr>
              <a:t>of LUTS </a:t>
            </a:r>
            <a:r>
              <a:rPr lang="en-US" b="1" dirty="0">
                <a:solidFill>
                  <a:schemeClr val="tx1"/>
                </a:solidFill>
              </a:rPr>
              <a:t>pathophysiology 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It </a:t>
            </a:r>
            <a:r>
              <a:rPr lang="en-US" b="1" dirty="0">
                <a:solidFill>
                  <a:schemeClr val="tx1"/>
                </a:solidFill>
              </a:rPr>
              <a:t>is used to identify DO, DUA, low </a:t>
            </a:r>
            <a:r>
              <a:rPr lang="en-US" b="1" dirty="0" smtClean="0">
                <a:solidFill>
                  <a:schemeClr val="tx1"/>
                </a:solidFill>
              </a:rPr>
              <a:t>bladder compliance</a:t>
            </a:r>
            <a:r>
              <a:rPr lang="en-US" b="1" dirty="0">
                <a:solidFill>
                  <a:schemeClr val="tx1"/>
                </a:solidFill>
              </a:rPr>
              <a:t>, and BOO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The prevalence of DUA in men with LUTS ranges between 9% and 48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DO up to 60.9 % in a cohort of 1418 patients suspected to have BPH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No </a:t>
            </a:r>
            <a:r>
              <a:rPr lang="en-US" b="1" dirty="0">
                <a:solidFill>
                  <a:schemeClr val="tx1"/>
                </a:solidFill>
              </a:rPr>
              <a:t>clear recommendation is currently provided </a:t>
            </a:r>
            <a:r>
              <a:rPr lang="en-US" b="1" dirty="0" smtClean="0">
                <a:solidFill>
                  <a:schemeClr val="tx1"/>
                </a:solidFill>
              </a:rPr>
              <a:t>regarding the </a:t>
            </a:r>
            <a:r>
              <a:rPr lang="en-US" b="1" dirty="0">
                <a:solidFill>
                  <a:schemeClr val="tx1"/>
                </a:solidFill>
              </a:rPr>
              <a:t>use of videourodynamics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94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Urodynamic Evaluation </a:t>
            </a:r>
            <a:r>
              <a:rPr lang="en-US" sz="4400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(PFS + Cytometry)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PFS </a:t>
            </a:r>
            <a:r>
              <a:rPr lang="en-US" sz="3200" b="1" dirty="0" smtClean="0">
                <a:solidFill>
                  <a:srgbClr val="FFFF00"/>
                </a:solidFill>
              </a:rPr>
              <a:t>is suggested </a:t>
            </a:r>
            <a:r>
              <a:rPr lang="en-US" sz="3200" b="1" dirty="0">
                <a:solidFill>
                  <a:srgbClr val="FFFF00"/>
                </a:solidFill>
              </a:rPr>
              <a:t>before invasive treatments in some specific scenarios: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Patients with previously unsuccessful invasive treatments </a:t>
            </a:r>
            <a:r>
              <a:rPr lang="en-US" b="1" dirty="0" smtClean="0">
                <a:solidFill>
                  <a:schemeClr val="tx1"/>
                </a:solidFill>
              </a:rPr>
              <a:t>for LUTS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Patients who cannot void more than 150 mL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Patients with PVR volume greater than 300 mL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Patients older than 80 years of age with </a:t>
            </a:r>
            <a:r>
              <a:rPr lang="en-US" b="1" dirty="0" smtClean="0">
                <a:solidFill>
                  <a:schemeClr val="tx1"/>
                </a:solidFill>
              </a:rPr>
              <a:t>predominantly voiding </a:t>
            </a:r>
            <a:r>
              <a:rPr lang="en-US" b="1" dirty="0">
                <a:solidFill>
                  <a:schemeClr val="tx1"/>
                </a:solidFill>
              </a:rPr>
              <a:t>LUTS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• </a:t>
            </a:r>
            <a:r>
              <a:rPr lang="en-US" b="1" dirty="0">
                <a:solidFill>
                  <a:schemeClr val="tx1"/>
                </a:solidFill>
              </a:rPr>
              <a:t>Patients younger than 50 years of age with </a:t>
            </a:r>
            <a:r>
              <a:rPr lang="en-US" b="1" dirty="0" smtClean="0">
                <a:solidFill>
                  <a:schemeClr val="tx1"/>
                </a:solidFill>
              </a:rPr>
              <a:t>predominantly voiding </a:t>
            </a:r>
            <a:r>
              <a:rPr lang="en-US" b="1" dirty="0">
                <a:solidFill>
                  <a:schemeClr val="tx1"/>
                </a:solidFill>
              </a:rPr>
              <a:t>LUTS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3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Upper Tract Ultrasonography 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The routine assessment of the upper tract with ultrasonography is </a:t>
            </a:r>
            <a:r>
              <a:rPr lang="en-US" b="1" dirty="0" smtClean="0">
                <a:solidFill>
                  <a:schemeClr val="tx1"/>
                </a:solidFill>
              </a:rPr>
              <a:t>not recommended </a:t>
            </a:r>
            <a:r>
              <a:rPr lang="en-US" b="1" dirty="0">
                <a:solidFill>
                  <a:schemeClr val="tx1"/>
                </a:solidFill>
              </a:rPr>
              <a:t>in patients with </a:t>
            </a:r>
            <a:r>
              <a:rPr lang="en-US" b="1" dirty="0" smtClean="0">
                <a:solidFill>
                  <a:schemeClr val="tx1"/>
                </a:solidFill>
              </a:rPr>
              <a:t>LUTS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 It is </a:t>
            </a:r>
            <a:r>
              <a:rPr lang="en-US" b="1" dirty="0">
                <a:solidFill>
                  <a:schemeClr val="tx1"/>
                </a:solidFill>
              </a:rPr>
              <a:t>currently suggested for patients </a:t>
            </a:r>
            <a:r>
              <a:rPr lang="en-US" b="1" dirty="0" smtClean="0">
                <a:solidFill>
                  <a:schemeClr val="tx1"/>
                </a:solidFill>
              </a:rPr>
              <a:t>with LUTS </a:t>
            </a:r>
            <a:r>
              <a:rPr lang="en-US" b="1" dirty="0">
                <a:solidFill>
                  <a:schemeClr val="tx1"/>
                </a:solidFill>
              </a:rPr>
              <a:t>combined with </a:t>
            </a:r>
            <a:endParaRPr lang="en-US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- An elevated serum </a:t>
            </a:r>
            <a:r>
              <a:rPr lang="en-US" sz="2400" b="1" dirty="0">
                <a:solidFill>
                  <a:srgbClr val="FFFF00"/>
                </a:solidFill>
              </a:rPr>
              <a:t>creatinine level </a:t>
            </a:r>
            <a:endParaRPr lang="en-US" sz="2400" b="1" dirty="0" smtClean="0">
              <a:solidFill>
                <a:srgbClr val="FFFF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- Large </a:t>
            </a:r>
            <a:r>
              <a:rPr lang="en-US" sz="2400" b="1" dirty="0">
                <a:solidFill>
                  <a:srgbClr val="FFFF00"/>
                </a:solidFill>
              </a:rPr>
              <a:t>PVR </a:t>
            </a:r>
            <a:r>
              <a:rPr lang="en-US" sz="2400" b="1" dirty="0" smtClean="0">
                <a:solidFill>
                  <a:srgbClr val="FFFF00"/>
                </a:solidFill>
              </a:rPr>
              <a:t>volumes</a:t>
            </a:r>
          </a:p>
          <a:p>
            <a:pPr lvl="2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- History </a:t>
            </a:r>
            <a:r>
              <a:rPr lang="en-US" sz="2400" b="1" dirty="0">
                <a:solidFill>
                  <a:srgbClr val="FFFF00"/>
                </a:solidFill>
              </a:rPr>
              <a:t>of </a:t>
            </a:r>
            <a:r>
              <a:rPr lang="en-US" sz="2400" b="1" dirty="0" smtClean="0">
                <a:solidFill>
                  <a:srgbClr val="FFFF00"/>
                </a:solidFill>
              </a:rPr>
              <a:t>hematuria, UTI, urolithiasis</a:t>
            </a:r>
          </a:p>
          <a:p>
            <a:pPr lvl="2">
              <a:lnSpc>
                <a:spcPct val="150000"/>
              </a:lnSpc>
            </a:pPr>
            <a:r>
              <a:rPr lang="en-US" sz="2400" b="1" dirty="0" smtClean="0">
                <a:solidFill>
                  <a:srgbClr val="FFFF00"/>
                </a:solidFill>
              </a:rPr>
              <a:t>- Prior </a:t>
            </a:r>
            <a:r>
              <a:rPr lang="en-US" sz="2400" b="1" dirty="0">
                <a:solidFill>
                  <a:srgbClr val="FFFF00"/>
                </a:solidFill>
              </a:rPr>
              <a:t>urinary tract </a:t>
            </a:r>
            <a:r>
              <a:rPr lang="en-US" sz="2400" b="1" dirty="0" smtClean="0">
                <a:solidFill>
                  <a:srgbClr val="FFFF00"/>
                </a:solidFill>
              </a:rPr>
              <a:t>surgery</a:t>
            </a:r>
          </a:p>
        </p:txBody>
      </p:sp>
    </p:spTree>
    <p:extLst>
      <p:ext uri="{BB962C8B-B14F-4D97-AF65-F5344CB8AC3E}">
        <p14:creationId xmlns:p14="http://schemas.microsoft.com/office/powerpoint/2010/main" val="401007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Prostate and Bladder Imaging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Candidates </a:t>
            </a:r>
            <a:r>
              <a:rPr lang="en-US" b="1" dirty="0">
                <a:solidFill>
                  <a:schemeClr val="tx1"/>
                </a:solidFill>
              </a:rPr>
              <a:t>for treatment with </a:t>
            </a:r>
            <a:r>
              <a:rPr lang="en-US" b="1" dirty="0">
                <a:solidFill>
                  <a:srgbClr val="FFFF00"/>
                </a:solidFill>
              </a:rPr>
              <a:t>5ARIs </a:t>
            </a:r>
            <a:r>
              <a:rPr lang="en-US" b="1" dirty="0">
                <a:solidFill>
                  <a:schemeClr val="tx1"/>
                </a:solidFill>
              </a:rPr>
              <a:t>should be evaluated for PV, </a:t>
            </a:r>
            <a:r>
              <a:rPr lang="en-US" b="1" dirty="0" smtClean="0">
                <a:solidFill>
                  <a:schemeClr val="tx1"/>
                </a:solidFill>
              </a:rPr>
              <a:t>as treatment </a:t>
            </a:r>
            <a:r>
              <a:rPr lang="en-US" b="1" dirty="0">
                <a:solidFill>
                  <a:schemeClr val="tx1"/>
                </a:solidFill>
              </a:rPr>
              <a:t>outcomes have been related to the baseline gland </a:t>
            </a:r>
            <a:r>
              <a:rPr lang="en-US" b="1" dirty="0" smtClean="0">
                <a:solidFill>
                  <a:schemeClr val="tx1"/>
                </a:solidFill>
              </a:rPr>
              <a:t>volume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Ultrasound-based </a:t>
            </a:r>
            <a:r>
              <a:rPr lang="en-US" b="1" dirty="0">
                <a:solidFill>
                  <a:srgbClr val="FFFF00"/>
                </a:solidFill>
              </a:rPr>
              <a:t>estimation of PV 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>
                <a:solidFill>
                  <a:srgbClr val="FFFF00"/>
                </a:solidFill>
              </a:rPr>
              <a:t>either suprapubic or TR</a:t>
            </a:r>
            <a:r>
              <a:rPr lang="en-US" b="1" dirty="0">
                <a:solidFill>
                  <a:schemeClr val="tx1"/>
                </a:solidFill>
              </a:rPr>
              <a:t>) should </a:t>
            </a:r>
            <a:r>
              <a:rPr lang="en-US" b="1" dirty="0" smtClean="0">
                <a:solidFill>
                  <a:schemeClr val="tx1"/>
                </a:solidFill>
              </a:rPr>
              <a:t>be routinely </a:t>
            </a:r>
            <a:r>
              <a:rPr lang="en-US" b="1" dirty="0">
                <a:solidFill>
                  <a:schemeClr val="tx1"/>
                </a:solidFill>
              </a:rPr>
              <a:t>performed </a:t>
            </a:r>
            <a:r>
              <a:rPr lang="en-US" b="1" dirty="0">
                <a:solidFill>
                  <a:srgbClr val="FFFF00"/>
                </a:solidFill>
              </a:rPr>
              <a:t>before any </a:t>
            </a:r>
            <a:r>
              <a:rPr lang="en-US" b="1" dirty="0" smtClean="0">
                <a:solidFill>
                  <a:srgbClr val="FFFF00"/>
                </a:solidFill>
              </a:rPr>
              <a:t>BPH surgery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en-US" sz="2400" b="1" dirty="0" smtClean="0">
                <a:solidFill>
                  <a:schemeClr val="tx1"/>
                </a:solidFill>
              </a:rPr>
              <a:t>o clear recommendation for </a:t>
            </a:r>
            <a:r>
              <a:rPr lang="en-US" sz="2400" b="1" dirty="0" smtClean="0">
                <a:solidFill>
                  <a:srgbClr val="FFFF00"/>
                </a:solidFill>
              </a:rPr>
              <a:t>Median lobe size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No clear recommendation for </a:t>
            </a:r>
            <a:r>
              <a:rPr lang="en-US" b="1" dirty="0" smtClean="0">
                <a:solidFill>
                  <a:srgbClr val="FFFF00"/>
                </a:solidFill>
              </a:rPr>
              <a:t>Bladder wall thickness / Detrusor wall thickness</a:t>
            </a:r>
            <a:endParaRPr lang="en-US" sz="2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/>
          </a:bodyPr>
          <a:lstStyle/>
          <a:p>
            <a:pPr algn="ctr"/>
            <a:r>
              <a:rPr lang="en-US" sz="4900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Cystourethroscopy 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Can </a:t>
            </a:r>
            <a:r>
              <a:rPr lang="en-US" sz="2800" b="1" dirty="0">
                <a:solidFill>
                  <a:schemeClr val="tx1"/>
                </a:solidFill>
              </a:rPr>
              <a:t>provide </a:t>
            </a:r>
            <a:r>
              <a:rPr lang="en-US" sz="2800" b="1" dirty="0" smtClean="0">
                <a:solidFill>
                  <a:schemeClr val="tx1"/>
                </a:solidFill>
              </a:rPr>
              <a:t>information regarding </a:t>
            </a:r>
            <a:r>
              <a:rPr lang="en-US" sz="2800" b="1" dirty="0">
                <a:solidFill>
                  <a:schemeClr val="tx1"/>
                </a:solidFill>
              </a:rPr>
              <a:t>the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M</a:t>
            </a:r>
            <a:r>
              <a:rPr lang="en-US" sz="2400" dirty="0" smtClean="0">
                <a:solidFill>
                  <a:srgbClr val="FFFF00"/>
                </a:solidFill>
              </a:rPr>
              <a:t>orphology </a:t>
            </a:r>
            <a:r>
              <a:rPr lang="en-US" sz="2400" dirty="0">
                <a:solidFill>
                  <a:srgbClr val="FFFF00"/>
                </a:solidFill>
              </a:rPr>
              <a:t>of the prostate and bladder </a:t>
            </a:r>
            <a:r>
              <a:rPr lang="en-US" sz="2400" dirty="0" smtClean="0">
                <a:solidFill>
                  <a:srgbClr val="FFFF00"/>
                </a:solidFill>
              </a:rPr>
              <a:t>neck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FFFF00"/>
                </a:solidFill>
              </a:rPr>
              <a:t> D</a:t>
            </a:r>
            <a:r>
              <a:rPr lang="en-US" sz="2400" dirty="0" smtClean="0">
                <a:solidFill>
                  <a:srgbClr val="FFFF00"/>
                </a:solidFill>
              </a:rPr>
              <a:t>etection of detrusor </a:t>
            </a:r>
            <a:r>
              <a:rPr lang="en-US" sz="2400" dirty="0" err="1">
                <a:solidFill>
                  <a:srgbClr val="FFFF00"/>
                </a:solidFill>
              </a:rPr>
              <a:t>trabeculation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endParaRPr lang="en-US" sz="2400" dirty="0" smtClean="0">
              <a:solidFill>
                <a:srgbClr val="FFFF00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sz="2400" dirty="0">
                <a:solidFill>
                  <a:srgbClr val="FFFF00"/>
                </a:solidFill>
              </a:rPr>
              <a:t> P</a:t>
            </a:r>
            <a:r>
              <a:rPr lang="en-US" sz="2400" dirty="0" smtClean="0">
                <a:solidFill>
                  <a:srgbClr val="FFFF00"/>
                </a:solidFill>
              </a:rPr>
              <a:t>resence of diverticula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 However</a:t>
            </a:r>
            <a:r>
              <a:rPr lang="en-US" sz="2800" b="1" dirty="0">
                <a:solidFill>
                  <a:schemeClr val="tx1"/>
                </a:solidFill>
              </a:rPr>
              <a:t>, cystourethroscopy is </a:t>
            </a:r>
            <a:r>
              <a:rPr lang="en-US" sz="2800" b="1" dirty="0" smtClean="0">
                <a:solidFill>
                  <a:schemeClr val="tx1"/>
                </a:solidFill>
              </a:rPr>
              <a:t>not useful for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Diagnosis of BOO </a:t>
            </a:r>
            <a:endParaRPr lang="en-US" sz="2400" dirty="0">
              <a:solidFill>
                <a:srgbClr val="FFFF00"/>
              </a:solidFill>
            </a:endParaRP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rgbClr val="FFFF00"/>
                </a:solidFill>
              </a:rPr>
              <a:t> Determining </a:t>
            </a:r>
            <a:r>
              <a:rPr lang="en-US" sz="2400" dirty="0">
                <a:solidFill>
                  <a:srgbClr val="FFFF00"/>
                </a:solidFill>
              </a:rPr>
              <a:t>the need for </a:t>
            </a:r>
            <a:r>
              <a:rPr lang="en-US" sz="2400" dirty="0" smtClean="0">
                <a:solidFill>
                  <a:srgbClr val="FFFF00"/>
                </a:solidFill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64492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>
            <a:normAutofit/>
          </a:bodyPr>
          <a:lstStyle/>
          <a:p>
            <a:pPr algn="ctr"/>
            <a:r>
              <a:rPr lang="en-US" sz="4900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Cystourethroscopy </a:t>
            </a:r>
            <a:endParaRPr lang="en-US" sz="4900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Clinical guidelines suggest the use of cystourethroscopy in the case </a:t>
            </a:r>
            <a:r>
              <a:rPr lang="en-US" sz="2800" b="1" dirty="0" smtClean="0">
                <a:solidFill>
                  <a:schemeClr val="tx1"/>
                </a:solidFill>
              </a:rPr>
              <a:t>of 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- Reported </a:t>
            </a:r>
            <a:r>
              <a:rPr lang="en-US" sz="2400" dirty="0">
                <a:solidFill>
                  <a:srgbClr val="FFFF00"/>
                </a:solidFill>
              </a:rPr>
              <a:t>gross </a:t>
            </a:r>
            <a:r>
              <a:rPr lang="en-US" sz="2400" dirty="0" smtClean="0">
                <a:solidFill>
                  <a:srgbClr val="FFFF00"/>
                </a:solidFill>
              </a:rPr>
              <a:t>hematuria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- History </a:t>
            </a:r>
            <a:r>
              <a:rPr lang="en-US" sz="2400" dirty="0">
                <a:solidFill>
                  <a:srgbClr val="FFFF00"/>
                </a:solidFill>
              </a:rPr>
              <a:t>of bladder </a:t>
            </a:r>
            <a:r>
              <a:rPr lang="en-US" sz="2400" dirty="0" smtClean="0">
                <a:solidFill>
                  <a:srgbClr val="FFFF00"/>
                </a:solidFill>
              </a:rPr>
              <a:t>cancer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- History </a:t>
            </a:r>
            <a:r>
              <a:rPr lang="en-US" sz="2400" dirty="0">
                <a:solidFill>
                  <a:srgbClr val="FFFF00"/>
                </a:solidFill>
              </a:rPr>
              <a:t>of </a:t>
            </a:r>
            <a:r>
              <a:rPr lang="en-US" sz="2400" dirty="0" smtClean="0">
                <a:solidFill>
                  <a:srgbClr val="FFFF00"/>
                </a:solidFill>
              </a:rPr>
              <a:t>recurrent UTIs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- Urethral </a:t>
            </a:r>
            <a:r>
              <a:rPr lang="en-US" sz="2400" dirty="0">
                <a:solidFill>
                  <a:srgbClr val="FFFF00"/>
                </a:solidFill>
              </a:rPr>
              <a:t>injury (to rule out urethral </a:t>
            </a:r>
            <a:r>
              <a:rPr lang="en-US" sz="2400" dirty="0" smtClean="0">
                <a:solidFill>
                  <a:srgbClr val="FFFF00"/>
                </a:solidFill>
              </a:rPr>
              <a:t>stenosis)</a:t>
            </a:r>
          </a:p>
          <a:p>
            <a:pPr lvl="2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- Previous </a:t>
            </a:r>
            <a:r>
              <a:rPr lang="en-US" sz="2400" dirty="0">
                <a:solidFill>
                  <a:srgbClr val="FFFF00"/>
                </a:solidFill>
              </a:rPr>
              <a:t>surgery of the prostate or </a:t>
            </a:r>
            <a:r>
              <a:rPr lang="en-US" sz="2400" dirty="0" smtClean="0">
                <a:solidFill>
                  <a:srgbClr val="FFFF00"/>
                </a:solidFill>
              </a:rPr>
              <a:t>urethra.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Moreover</a:t>
            </a:r>
            <a:r>
              <a:rPr lang="en-US" sz="2800" b="1" dirty="0">
                <a:solidFill>
                  <a:schemeClr val="tx1"/>
                </a:solidFill>
              </a:rPr>
              <a:t>, cystourethroscopy could help </a:t>
            </a:r>
            <a:r>
              <a:rPr lang="en-US" sz="2800" b="1" dirty="0" smtClean="0">
                <a:solidFill>
                  <a:schemeClr val="tx1"/>
                </a:solidFill>
              </a:rPr>
              <a:t>physicians </a:t>
            </a:r>
            <a:r>
              <a:rPr lang="en-US" sz="2800" b="1" dirty="0">
                <a:solidFill>
                  <a:schemeClr val="tx1"/>
                </a:solidFill>
              </a:rPr>
              <a:t>choosing the </a:t>
            </a:r>
            <a:r>
              <a:rPr lang="en-US" sz="2800" b="1" dirty="0" smtClean="0">
                <a:solidFill>
                  <a:schemeClr val="tx1"/>
                </a:solidFill>
              </a:rPr>
              <a:t>proper surgical treatment</a:t>
            </a:r>
          </a:p>
        </p:txBody>
      </p:sp>
    </p:spTree>
    <p:extLst>
      <p:ext uri="{BB962C8B-B14F-4D97-AF65-F5344CB8AC3E}">
        <p14:creationId xmlns:p14="http://schemas.microsoft.com/office/powerpoint/2010/main" val="27846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255" y="0"/>
            <a:ext cx="6321663" cy="6884631"/>
          </a:xfrm>
        </p:spPr>
      </p:pic>
    </p:spTree>
    <p:extLst>
      <p:ext uri="{BB962C8B-B14F-4D97-AF65-F5344CB8AC3E}">
        <p14:creationId xmlns:p14="http://schemas.microsoft.com/office/powerpoint/2010/main" val="20182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3152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Thank you!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General Considerations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978925"/>
            <a:ext cx="10753725" cy="429904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The </a:t>
            </a:r>
            <a:r>
              <a:rPr lang="en-US" b="1" dirty="0">
                <a:solidFill>
                  <a:srgbClr val="FFFF00"/>
                </a:solidFill>
              </a:rPr>
              <a:t>proper diagnostic assessment </a:t>
            </a:r>
            <a:r>
              <a:rPr lang="en-US" b="1" dirty="0">
                <a:solidFill>
                  <a:schemeClr val="tx1"/>
                </a:solidFill>
              </a:rPr>
              <a:t>of men complaining of </a:t>
            </a:r>
            <a:r>
              <a:rPr lang="en-US" b="1" dirty="0">
                <a:solidFill>
                  <a:srgbClr val="FFFF00"/>
                </a:solidFill>
              </a:rPr>
              <a:t>LUTS </a:t>
            </a:r>
            <a:r>
              <a:rPr lang="en-US" b="1" dirty="0">
                <a:solidFill>
                  <a:schemeClr val="tx1"/>
                </a:solidFill>
              </a:rPr>
              <a:t>represents </a:t>
            </a:r>
            <a:r>
              <a:rPr lang="en-US" b="1" dirty="0" smtClean="0">
                <a:solidFill>
                  <a:schemeClr val="tx1"/>
                </a:solidFill>
              </a:rPr>
              <a:t>a major </a:t>
            </a:r>
            <a:r>
              <a:rPr lang="en-US" b="1" dirty="0">
                <a:solidFill>
                  <a:schemeClr val="tx1"/>
                </a:solidFill>
              </a:rPr>
              <a:t>issue in the everyday clinical </a:t>
            </a:r>
            <a:r>
              <a:rPr lang="en-US" b="1" dirty="0" smtClean="0">
                <a:solidFill>
                  <a:schemeClr val="tx1"/>
                </a:solidFill>
              </a:rPr>
              <a:t>practice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In </a:t>
            </a:r>
            <a:r>
              <a:rPr lang="en-US" b="1" dirty="0">
                <a:solidFill>
                  <a:schemeClr val="tx1"/>
                </a:solidFill>
              </a:rPr>
              <a:t>addition, </a:t>
            </a:r>
            <a:r>
              <a:rPr lang="en-US" b="1" dirty="0">
                <a:solidFill>
                  <a:srgbClr val="FFFF00"/>
                </a:solidFill>
              </a:rPr>
              <a:t>emotional and psychological factors </a:t>
            </a:r>
            <a:r>
              <a:rPr lang="en-US" b="1" dirty="0">
                <a:solidFill>
                  <a:schemeClr val="tx1"/>
                </a:solidFill>
              </a:rPr>
              <a:t>and </a:t>
            </a:r>
            <a:r>
              <a:rPr lang="en-US" b="1" dirty="0">
                <a:solidFill>
                  <a:srgbClr val="FFFF00"/>
                </a:solidFill>
              </a:rPr>
              <a:t>lifestyle habits </a:t>
            </a:r>
            <a:r>
              <a:rPr lang="en-US" b="1" dirty="0">
                <a:solidFill>
                  <a:schemeClr val="tx1"/>
                </a:solidFill>
              </a:rPr>
              <a:t>should be</a:t>
            </a:r>
          </a:p>
          <a:p>
            <a:r>
              <a:rPr lang="en-US" b="1" dirty="0">
                <a:solidFill>
                  <a:schemeClr val="tx1"/>
                </a:solidFill>
              </a:rPr>
              <a:t>assessed: the association between food and fluid intake and LUTS severity has</a:t>
            </a:r>
          </a:p>
          <a:p>
            <a:r>
              <a:rPr lang="en-US" b="1" dirty="0">
                <a:solidFill>
                  <a:schemeClr val="tx1"/>
                </a:solidFill>
              </a:rPr>
              <a:t>recently been </a:t>
            </a:r>
            <a:r>
              <a:rPr lang="en-US" b="1" dirty="0" smtClean="0">
                <a:solidFill>
                  <a:schemeClr val="tx1"/>
                </a:solidFill>
              </a:rPr>
              <a:t>reviewed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LUTS in </a:t>
            </a:r>
            <a:r>
              <a:rPr lang="en-US" b="1" dirty="0" smtClean="0">
                <a:solidFill>
                  <a:srgbClr val="FFFF00"/>
                </a:solidFill>
              </a:rPr>
              <a:t>Voiding</a:t>
            </a:r>
            <a:r>
              <a:rPr lang="en-US" b="1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rgbClr val="FFFF00"/>
                </a:solidFill>
              </a:rPr>
              <a:t>Storage</a:t>
            </a:r>
            <a:r>
              <a:rPr lang="en-US" b="1" dirty="0" smtClean="0">
                <a:solidFill>
                  <a:schemeClr val="tx1"/>
                </a:solidFill>
              </a:rPr>
              <a:t> phases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Recently a </a:t>
            </a:r>
            <a:r>
              <a:rPr lang="en-US" b="1" dirty="0">
                <a:solidFill>
                  <a:srgbClr val="FFFF00"/>
                </a:solidFill>
              </a:rPr>
              <a:t>further segregation </a:t>
            </a:r>
            <a:r>
              <a:rPr lang="en-US" b="1" dirty="0">
                <a:solidFill>
                  <a:schemeClr val="tx1"/>
                </a:solidFill>
              </a:rPr>
              <a:t>of the IPSS into </a:t>
            </a:r>
            <a:r>
              <a:rPr lang="en-US" b="1" dirty="0">
                <a:solidFill>
                  <a:srgbClr val="FFFF00"/>
                </a:solidFill>
              </a:rPr>
              <a:t>storage (three questions) and</a:t>
            </a:r>
          </a:p>
          <a:p>
            <a:r>
              <a:rPr lang="en-US" b="1" dirty="0">
                <a:solidFill>
                  <a:srgbClr val="FFFF00"/>
                </a:solidFill>
              </a:rPr>
              <a:t>voiding (four questions) subscales </a:t>
            </a:r>
            <a:r>
              <a:rPr lang="en-US" b="1" dirty="0">
                <a:solidFill>
                  <a:schemeClr val="tx1"/>
                </a:solidFill>
              </a:rPr>
              <a:t>was </a:t>
            </a:r>
            <a:r>
              <a:rPr lang="en-US" b="1" dirty="0" smtClean="0">
                <a:solidFill>
                  <a:schemeClr val="tx1"/>
                </a:solidFill>
              </a:rPr>
              <a:t>suggested </a:t>
            </a:r>
            <a:r>
              <a:rPr lang="en-US" b="1" dirty="0" smtClean="0">
                <a:solidFill>
                  <a:srgbClr val="FFFF00"/>
                </a:solidFill>
              </a:rPr>
              <a:t>in IPSS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4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Physical Exam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60" y="1364777"/>
            <a:ext cx="10250889" cy="491319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Male pelvis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Suprapubic Area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Penis / meatus (phimosis, malignant lesions …)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Urethral Discharge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Scrotum and Testicles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Elevated BMI / Evidence of Metabolic Syndrome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Perineal Motor / Sensory Function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DRE (size, nodule, sphincter tone, constipation…)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6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Frequency-Volume Chart (FVC)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60" y="1364777"/>
            <a:ext cx="10250889" cy="49131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Three types </a:t>
            </a:r>
            <a:r>
              <a:rPr lang="en-US" dirty="0">
                <a:solidFill>
                  <a:schemeClr val="tx1"/>
                </a:solidFill>
              </a:rPr>
              <a:t>of urinary diaries (Abrams et al., </a:t>
            </a:r>
            <a:r>
              <a:rPr lang="en-US" dirty="0" smtClean="0">
                <a:solidFill>
                  <a:schemeClr val="tx1"/>
                </a:solidFill>
              </a:rPr>
              <a:t>2002)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- </a:t>
            </a:r>
            <a:r>
              <a:rPr lang="en-US" b="1" i="1" dirty="0">
                <a:solidFill>
                  <a:srgbClr val="FFFF00"/>
                </a:solidFill>
              </a:rPr>
              <a:t>Micturition charts, </a:t>
            </a:r>
            <a:r>
              <a:rPr lang="en-US" sz="1800" i="1" dirty="0">
                <a:solidFill>
                  <a:srgbClr val="FFFF00"/>
                </a:solidFill>
              </a:rPr>
              <a:t>recording the time of each </a:t>
            </a:r>
            <a:r>
              <a:rPr lang="en-US" sz="1800" i="1" dirty="0" smtClean="0">
                <a:solidFill>
                  <a:srgbClr val="FFFF00"/>
                </a:solidFill>
              </a:rPr>
              <a:t>micturition</a:t>
            </a:r>
          </a:p>
          <a:p>
            <a:r>
              <a:rPr lang="en-US" sz="1800" b="1" i="1" dirty="0">
                <a:solidFill>
                  <a:srgbClr val="FFFF00"/>
                </a:solidFill>
              </a:rPr>
              <a:t> </a:t>
            </a:r>
            <a:r>
              <a:rPr lang="en-US" sz="1800" b="1" i="1" dirty="0" smtClean="0">
                <a:solidFill>
                  <a:srgbClr val="FFFF00"/>
                </a:solidFill>
              </a:rPr>
              <a:t>         - </a:t>
            </a:r>
            <a:r>
              <a:rPr lang="en-US" b="1" i="1" dirty="0" smtClean="0">
                <a:solidFill>
                  <a:srgbClr val="FFFF00"/>
                </a:solidFill>
              </a:rPr>
              <a:t>FVCs, </a:t>
            </a:r>
            <a:r>
              <a:rPr lang="en-US" sz="1800" i="1" dirty="0">
                <a:solidFill>
                  <a:srgbClr val="FFFF00"/>
                </a:solidFill>
              </a:rPr>
              <a:t>recording the voided </a:t>
            </a:r>
            <a:r>
              <a:rPr lang="en-US" sz="1800" i="1" dirty="0" smtClean="0">
                <a:solidFill>
                  <a:srgbClr val="FFFF00"/>
                </a:solidFill>
              </a:rPr>
              <a:t>volume and </a:t>
            </a:r>
            <a:r>
              <a:rPr lang="en-US" sz="1800" i="1" dirty="0">
                <a:solidFill>
                  <a:srgbClr val="FFFF00"/>
                </a:solidFill>
              </a:rPr>
              <a:t>the time of each </a:t>
            </a:r>
            <a:r>
              <a:rPr lang="en-US" sz="1800" i="1" dirty="0" smtClean="0">
                <a:solidFill>
                  <a:srgbClr val="FFFF00"/>
                </a:solidFill>
              </a:rPr>
              <a:t>micturition</a:t>
            </a:r>
          </a:p>
          <a:p>
            <a:r>
              <a:rPr lang="en-US" sz="1800" b="1" i="1" dirty="0">
                <a:solidFill>
                  <a:srgbClr val="FFFF00"/>
                </a:solidFill>
              </a:rPr>
              <a:t> </a:t>
            </a:r>
            <a:r>
              <a:rPr lang="en-US" sz="1800" b="1" i="1" dirty="0" smtClean="0">
                <a:solidFill>
                  <a:srgbClr val="FFFF00"/>
                </a:solidFill>
              </a:rPr>
              <a:t>         -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b="1" i="1" dirty="0">
                <a:solidFill>
                  <a:srgbClr val="FFFF00"/>
                </a:solidFill>
              </a:rPr>
              <a:t>Bladder diaries, </a:t>
            </a:r>
            <a:r>
              <a:rPr lang="en-US" sz="1800" i="1" dirty="0">
                <a:solidFill>
                  <a:srgbClr val="FFFF00"/>
                </a:solidFill>
              </a:rPr>
              <a:t>recording the time of micturition, </a:t>
            </a:r>
            <a:r>
              <a:rPr lang="en-US" sz="1800" i="1" dirty="0" smtClean="0">
                <a:solidFill>
                  <a:srgbClr val="FFFF00"/>
                </a:solidFill>
              </a:rPr>
              <a:t>voided volume</a:t>
            </a:r>
            <a:r>
              <a:rPr lang="en-US" sz="1800" i="1" dirty="0">
                <a:solidFill>
                  <a:srgbClr val="FFFF00"/>
                </a:solidFill>
              </a:rPr>
              <a:t>, </a:t>
            </a:r>
            <a:r>
              <a:rPr lang="en-US" sz="1800" i="1" dirty="0" smtClean="0">
                <a:solidFill>
                  <a:srgbClr val="FFFF00"/>
                </a:solidFill>
              </a:rPr>
              <a:t>fluid intake, incontinence </a:t>
            </a:r>
            <a:r>
              <a:rPr lang="en-US" sz="1800" i="1" dirty="0">
                <a:solidFill>
                  <a:srgbClr val="FFFF00"/>
                </a:solidFill>
              </a:rPr>
              <a:t>episodes, degree of incontinence, pad usage, </a:t>
            </a:r>
            <a:r>
              <a:rPr lang="en-US" sz="1800" i="1" dirty="0" smtClean="0">
                <a:solidFill>
                  <a:srgbClr val="FFFF00"/>
                </a:solidFill>
              </a:rPr>
              <a:t>and degree </a:t>
            </a:r>
            <a:r>
              <a:rPr lang="en-US" sz="1800" i="1" dirty="0">
                <a:solidFill>
                  <a:srgbClr val="FFFF00"/>
                </a:solidFill>
              </a:rPr>
              <a:t>of </a:t>
            </a:r>
            <a:r>
              <a:rPr lang="en-US" sz="1800" i="1" dirty="0" smtClean="0">
                <a:solidFill>
                  <a:srgbClr val="FFFF00"/>
                </a:solidFill>
              </a:rPr>
              <a:t>urgency.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International </a:t>
            </a:r>
            <a:r>
              <a:rPr lang="en-US" dirty="0">
                <a:solidFill>
                  <a:schemeClr val="tx1"/>
                </a:solidFill>
              </a:rPr>
              <a:t>clinical guidelines advise that FVCs (or their derived </a:t>
            </a:r>
            <a:r>
              <a:rPr lang="en-US" dirty="0" smtClean="0">
                <a:solidFill>
                  <a:schemeClr val="tx1"/>
                </a:solidFill>
              </a:rPr>
              <a:t>forms) </a:t>
            </a:r>
            <a:r>
              <a:rPr lang="en-US" dirty="0" smtClean="0">
                <a:solidFill>
                  <a:srgbClr val="FFFF00"/>
                </a:solidFill>
              </a:rPr>
              <a:t>should </a:t>
            </a:r>
            <a:r>
              <a:rPr lang="en-US" dirty="0">
                <a:solidFill>
                  <a:srgbClr val="FFFF00"/>
                </a:solidFill>
              </a:rPr>
              <a:t>be used </a:t>
            </a:r>
            <a:r>
              <a:rPr lang="en-US" dirty="0">
                <a:solidFill>
                  <a:schemeClr val="tx1"/>
                </a:solidFill>
              </a:rPr>
              <a:t>during the basic evaluation of patients </a:t>
            </a:r>
            <a:r>
              <a:rPr lang="en-US" dirty="0">
                <a:solidFill>
                  <a:srgbClr val="FFFF00"/>
                </a:solidFill>
              </a:rPr>
              <a:t>with </a:t>
            </a:r>
            <a:r>
              <a:rPr lang="en-US" dirty="0" smtClean="0">
                <a:solidFill>
                  <a:srgbClr val="FFFF00"/>
                </a:solidFill>
              </a:rPr>
              <a:t>prevalent storage </a:t>
            </a:r>
            <a:r>
              <a:rPr lang="en-US" dirty="0">
                <a:solidFill>
                  <a:srgbClr val="FFFF00"/>
                </a:solidFill>
              </a:rPr>
              <a:t>LUTS or </a:t>
            </a:r>
            <a:r>
              <a:rPr lang="en-US" dirty="0" smtClean="0">
                <a:solidFill>
                  <a:srgbClr val="FFFF00"/>
                </a:solidFill>
              </a:rPr>
              <a:t>nocturia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FVCs are regarded as </a:t>
            </a:r>
            <a:r>
              <a:rPr lang="en-US" dirty="0" smtClean="0">
                <a:solidFill>
                  <a:srgbClr val="FFFF00"/>
                </a:solidFill>
              </a:rPr>
              <a:t>more accurate </a:t>
            </a:r>
            <a:r>
              <a:rPr lang="en-US" dirty="0">
                <a:solidFill>
                  <a:srgbClr val="FFFF00"/>
                </a:solidFill>
              </a:rPr>
              <a:t>than recall-based measures</a:t>
            </a:r>
            <a:r>
              <a:rPr lang="en-US" dirty="0">
                <a:solidFill>
                  <a:schemeClr val="tx1"/>
                </a:solidFill>
              </a:rPr>
              <a:t>, such as the </a:t>
            </a:r>
            <a:r>
              <a:rPr lang="en-US" dirty="0">
                <a:solidFill>
                  <a:srgbClr val="FFFF00"/>
                </a:solidFill>
              </a:rPr>
              <a:t>IPSS</a:t>
            </a:r>
            <a:r>
              <a:rPr lang="en-US" dirty="0">
                <a:solidFill>
                  <a:schemeClr val="tx1"/>
                </a:solidFill>
              </a:rPr>
              <a:t> questionnaire, </a:t>
            </a:r>
            <a:r>
              <a:rPr lang="en-US" dirty="0">
                <a:solidFill>
                  <a:srgbClr val="FFFF00"/>
                </a:solidFill>
              </a:rPr>
              <a:t>in terms </a:t>
            </a:r>
            <a:r>
              <a:rPr lang="en-US" dirty="0" smtClean="0">
                <a:solidFill>
                  <a:srgbClr val="FFFF00"/>
                </a:solidFill>
              </a:rPr>
              <a:t>of nocturia diagnosis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1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Urinalysis / Culture / Cytology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637731"/>
            <a:ext cx="10753725" cy="464024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rgbClr val="92D050"/>
                </a:solidFill>
              </a:rPr>
              <a:t>D</a:t>
            </a:r>
            <a:r>
              <a:rPr lang="en-US" b="1" dirty="0" smtClean="0">
                <a:solidFill>
                  <a:srgbClr val="92D050"/>
                </a:solidFill>
              </a:rPr>
              <a:t>ipstick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test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b="1" dirty="0" smtClean="0">
                <a:solidFill>
                  <a:srgbClr val="92D050"/>
                </a:solidFill>
              </a:rPr>
              <a:t>and/or </a:t>
            </a:r>
            <a:r>
              <a:rPr lang="en-US" b="1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rgbClr val="92D050"/>
                </a:solidFill>
              </a:rPr>
              <a:t>microscopic</a:t>
            </a:r>
            <a:r>
              <a:rPr lang="en-US" b="1" dirty="0">
                <a:solidFill>
                  <a:schemeClr val="tx1"/>
                </a:solidFill>
              </a:rPr>
              <a:t> evaluation of urine </a:t>
            </a:r>
            <a:r>
              <a:rPr lang="en-US" b="1" dirty="0" smtClean="0">
                <a:solidFill>
                  <a:schemeClr val="tx1"/>
                </a:solidFill>
              </a:rPr>
              <a:t>samples is </a:t>
            </a:r>
            <a:r>
              <a:rPr lang="en-US" b="1" dirty="0">
                <a:solidFill>
                  <a:schemeClr val="tx1"/>
                </a:solidFill>
              </a:rPr>
              <a:t>suggested in </a:t>
            </a:r>
            <a:r>
              <a:rPr lang="en-US" b="1" dirty="0">
                <a:solidFill>
                  <a:srgbClr val="92D050"/>
                </a:solidFill>
              </a:rPr>
              <a:t>all patients </a:t>
            </a:r>
            <a:r>
              <a:rPr lang="en-US" b="1" dirty="0">
                <a:solidFill>
                  <a:schemeClr val="tx1"/>
                </a:solidFill>
              </a:rPr>
              <a:t>complaining of LUTS as a part of the </a:t>
            </a:r>
            <a:r>
              <a:rPr lang="en-US" b="1" dirty="0" smtClean="0">
                <a:solidFill>
                  <a:schemeClr val="tx1"/>
                </a:solidFill>
              </a:rPr>
              <a:t>baseline evaluation.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Urine </a:t>
            </a:r>
            <a:r>
              <a:rPr lang="en-US" b="1" dirty="0" smtClean="0">
                <a:solidFill>
                  <a:srgbClr val="FFFF00"/>
                </a:solidFill>
              </a:rPr>
              <a:t>cytology: </a:t>
            </a:r>
            <a:r>
              <a:rPr lang="en-US" b="1" dirty="0" smtClean="0">
                <a:solidFill>
                  <a:schemeClr val="tx1"/>
                </a:solidFill>
              </a:rPr>
              <a:t>should always be requested in men </a:t>
            </a:r>
            <a:r>
              <a:rPr lang="en-US" b="1" dirty="0" smtClean="0">
                <a:solidFill>
                  <a:srgbClr val="FFFF00"/>
                </a:solidFill>
              </a:rPr>
              <a:t>with severe storage symptoms</a:t>
            </a:r>
            <a:r>
              <a:rPr lang="en-US" b="1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rgbClr val="FFFF00"/>
                </a:solidFill>
              </a:rPr>
              <a:t>dysuria</a:t>
            </a:r>
            <a:r>
              <a:rPr lang="en-US" b="1" dirty="0" smtClean="0">
                <a:solidFill>
                  <a:schemeClr val="tx1"/>
                </a:solidFill>
              </a:rPr>
              <a:t>, especially if they have a smoking history.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U</a:t>
            </a:r>
            <a:r>
              <a:rPr lang="en-US" b="1" dirty="0" smtClean="0">
                <a:solidFill>
                  <a:schemeClr val="tx1"/>
                </a:solidFill>
              </a:rPr>
              <a:t>rine Culture: Only in case UTI is clinically suspected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21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PSA, Free PSA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637731"/>
            <a:ext cx="10753725" cy="46402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The value of PSA testing among patients presenting for LUTS is </a:t>
            </a:r>
            <a:r>
              <a:rPr lang="en-US" b="1" dirty="0" smtClean="0">
                <a:solidFill>
                  <a:schemeClr val="tx1"/>
                </a:solidFill>
              </a:rPr>
              <a:t>multiple: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      </a:t>
            </a:r>
            <a:r>
              <a:rPr lang="en-US" sz="2000" b="1" i="1" dirty="0" smtClean="0">
                <a:solidFill>
                  <a:srgbClr val="FFFF00"/>
                </a:solidFill>
              </a:rPr>
              <a:t>- assess </a:t>
            </a:r>
            <a:r>
              <a:rPr lang="en-US" sz="2000" b="1" i="1" dirty="0">
                <a:solidFill>
                  <a:srgbClr val="FFFF00"/>
                </a:solidFill>
              </a:rPr>
              <a:t>the risk and eventually rule out the presence of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PCa</a:t>
            </a:r>
            <a:endParaRPr lang="en-US" sz="2000" b="1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000" b="1" i="1" dirty="0">
                <a:solidFill>
                  <a:srgbClr val="FFFF00"/>
                </a:solidFill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</a:rPr>
              <a:t>       - estimate PV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rgbClr val="FFFF00"/>
                </a:solidFill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</a:rPr>
              <a:t>       - predict </a:t>
            </a:r>
            <a:r>
              <a:rPr lang="en-US" sz="2000" b="1" i="1" dirty="0">
                <a:solidFill>
                  <a:srgbClr val="FFFF00"/>
                </a:solidFill>
              </a:rPr>
              <a:t>BPH-related </a:t>
            </a:r>
            <a:r>
              <a:rPr lang="en-US" sz="2000" b="1" i="1" dirty="0" smtClean="0">
                <a:solidFill>
                  <a:srgbClr val="FFFF00"/>
                </a:solidFill>
              </a:rPr>
              <a:t>outcomes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Measurement </a:t>
            </a:r>
            <a:r>
              <a:rPr lang="en-US" b="1" dirty="0">
                <a:solidFill>
                  <a:schemeClr val="tx1"/>
                </a:solidFill>
              </a:rPr>
              <a:t>of PSA if a diagnosis of </a:t>
            </a:r>
            <a:r>
              <a:rPr lang="en-US" b="1" dirty="0" err="1">
                <a:solidFill>
                  <a:schemeClr val="tx1"/>
                </a:solidFill>
              </a:rPr>
              <a:t>PCa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will change </a:t>
            </a:r>
            <a:r>
              <a:rPr lang="en-US" b="1" dirty="0">
                <a:solidFill>
                  <a:schemeClr val="tx1"/>
                </a:solidFill>
              </a:rPr>
              <a:t>LUTS management, </a:t>
            </a:r>
            <a:r>
              <a:rPr lang="en-US" b="1" dirty="0" smtClean="0">
                <a:solidFill>
                  <a:schemeClr val="tx1"/>
                </a:solidFill>
              </a:rPr>
              <a:t>those </a:t>
            </a:r>
            <a:r>
              <a:rPr lang="en-US" b="1" dirty="0">
                <a:solidFill>
                  <a:schemeClr val="tx1"/>
                </a:solidFill>
              </a:rPr>
              <a:t>men with a </a:t>
            </a:r>
            <a:r>
              <a:rPr lang="en-US" b="1" dirty="0" smtClean="0">
                <a:solidFill>
                  <a:schemeClr val="tx1"/>
                </a:solidFill>
              </a:rPr>
              <a:t>life expectancy </a:t>
            </a:r>
            <a:r>
              <a:rPr lang="en-US" b="1" dirty="0">
                <a:solidFill>
                  <a:schemeClr val="tx1"/>
                </a:solidFill>
              </a:rPr>
              <a:t>of less than 10 </a:t>
            </a:r>
            <a:r>
              <a:rPr lang="en-US" b="1" dirty="0" smtClean="0">
                <a:solidFill>
                  <a:schemeClr val="tx1"/>
                </a:solidFill>
              </a:rPr>
              <a:t>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PSA for Prostate Volume, AUR and Future surgery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Free PSA and Cancer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Free PSA and BPH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5 alpha reductase Inhibitors and PSA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24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Renal Function Assessment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637731"/>
            <a:ext cx="10753725" cy="46402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en-US" b="1" dirty="0" smtClean="0">
                <a:solidFill>
                  <a:schemeClr val="tx1"/>
                </a:solidFill>
              </a:rPr>
              <a:t>ot </a:t>
            </a:r>
            <a:r>
              <a:rPr lang="en-US" b="1" dirty="0">
                <a:solidFill>
                  <a:schemeClr val="tx1"/>
                </a:solidFill>
              </a:rPr>
              <a:t>routinely suggested in </a:t>
            </a:r>
            <a:r>
              <a:rPr lang="en-US" b="1" dirty="0" smtClean="0">
                <a:solidFill>
                  <a:schemeClr val="tx1"/>
                </a:solidFill>
              </a:rPr>
              <a:t>patients with LUTS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AUA </a:t>
            </a:r>
            <a:r>
              <a:rPr lang="en-US" b="1" dirty="0" smtClean="0">
                <a:solidFill>
                  <a:schemeClr val="tx1"/>
                </a:solidFill>
              </a:rPr>
              <a:t>guidelines: </a:t>
            </a:r>
            <a:r>
              <a:rPr lang="en-US" b="1" dirty="0">
                <a:solidFill>
                  <a:srgbClr val="FFFF00"/>
                </a:solidFill>
              </a:rPr>
              <a:t>no longer </a:t>
            </a:r>
            <a:r>
              <a:rPr lang="en-US" b="1" dirty="0">
                <a:solidFill>
                  <a:schemeClr val="tx1"/>
                </a:solidFill>
              </a:rPr>
              <a:t>recommend a routine renal function </a:t>
            </a:r>
            <a:r>
              <a:rPr lang="en-US" b="1" dirty="0" smtClean="0">
                <a:solidFill>
                  <a:schemeClr val="tx1"/>
                </a:solidFill>
              </a:rPr>
              <a:t>assessment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EAU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guidelines: check creatinine </a:t>
            </a:r>
            <a:r>
              <a:rPr lang="en-US" b="1" dirty="0">
                <a:solidFill>
                  <a:schemeClr val="tx1"/>
                </a:solidFill>
              </a:rPr>
              <a:t>level if 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- renal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impairment </a:t>
            </a:r>
            <a:r>
              <a:rPr lang="en-US" b="1" dirty="0">
                <a:solidFill>
                  <a:schemeClr val="tx1"/>
                </a:solidFill>
              </a:rPr>
              <a:t>is suspected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- surgical treatment </a:t>
            </a:r>
            <a:r>
              <a:rPr lang="en-US" b="1" dirty="0">
                <a:solidFill>
                  <a:schemeClr val="tx1"/>
                </a:solidFill>
              </a:rPr>
              <a:t>is </a:t>
            </a:r>
            <a:r>
              <a:rPr lang="en-US" b="1" dirty="0" smtClean="0">
                <a:solidFill>
                  <a:schemeClr val="tx1"/>
                </a:solidFill>
              </a:rPr>
              <a:t>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 </a:t>
            </a:r>
            <a:r>
              <a:rPr lang="en-US" dirty="0">
                <a:solidFill>
                  <a:srgbClr val="FFFF00"/>
                </a:solidFill>
              </a:rPr>
              <a:t>elevated serum creatinine </a:t>
            </a:r>
            <a:r>
              <a:rPr lang="en-US" dirty="0">
                <a:solidFill>
                  <a:schemeClr val="tx1"/>
                </a:solidFill>
              </a:rPr>
              <a:t>level was found in </a:t>
            </a:r>
            <a:r>
              <a:rPr lang="en-US" dirty="0">
                <a:solidFill>
                  <a:srgbClr val="FFFF00"/>
                </a:solidFill>
              </a:rPr>
              <a:t>11%</a:t>
            </a:r>
            <a:r>
              <a:rPr lang="en-US" dirty="0">
                <a:solidFill>
                  <a:schemeClr val="tx1"/>
                </a:solidFill>
              </a:rPr>
              <a:t> of patients </a:t>
            </a:r>
            <a:r>
              <a:rPr lang="en-US" dirty="0" smtClean="0">
                <a:solidFill>
                  <a:schemeClr val="tx1"/>
                </a:solidFill>
              </a:rPr>
              <a:t>presenting for </a:t>
            </a:r>
            <a:r>
              <a:rPr lang="en-US" dirty="0">
                <a:solidFill>
                  <a:schemeClr val="tx1"/>
                </a:solidFill>
              </a:rPr>
              <a:t>LUTS (Gerber et al., 1997).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>
                <a:solidFill>
                  <a:schemeClr val="tx1"/>
                </a:solidFill>
              </a:rPr>
              <a:t>a more recent series, 161 of 2741 </a:t>
            </a:r>
            <a:r>
              <a:rPr lang="en-US" dirty="0" smtClean="0">
                <a:solidFill>
                  <a:schemeClr val="tx1"/>
                </a:solidFill>
              </a:rPr>
              <a:t>LUTS patients </a:t>
            </a:r>
            <a:r>
              <a:rPr lang="en-US" dirty="0">
                <a:solidFill>
                  <a:srgbClr val="FFFF00"/>
                </a:solidFill>
              </a:rPr>
              <a:t>(5.9%) </a:t>
            </a:r>
            <a:r>
              <a:rPr lang="en-US" dirty="0">
                <a:solidFill>
                  <a:schemeClr val="tx1"/>
                </a:solidFill>
              </a:rPr>
              <a:t>received a diagnosis of </a:t>
            </a:r>
            <a:r>
              <a:rPr lang="en-US" dirty="0">
                <a:solidFill>
                  <a:srgbClr val="FFFF00"/>
                </a:solidFill>
              </a:rPr>
              <a:t>chronic kidney </a:t>
            </a:r>
            <a:r>
              <a:rPr lang="en-US" dirty="0" smtClean="0">
                <a:solidFill>
                  <a:srgbClr val="FFFF00"/>
                </a:solidFill>
              </a:rPr>
              <a:t>disease</a:t>
            </a:r>
          </a:p>
        </p:txBody>
      </p:sp>
    </p:spTree>
    <p:extLst>
      <p:ext uri="{BB962C8B-B14F-4D97-AF65-F5344CB8AC3E}">
        <p14:creationId xmlns:p14="http://schemas.microsoft.com/office/powerpoint/2010/main" val="280342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Post-Void Residual Volume (PVR)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Less </a:t>
            </a:r>
            <a:r>
              <a:rPr lang="en-US" b="1" dirty="0">
                <a:solidFill>
                  <a:schemeClr val="tx1"/>
                </a:solidFill>
              </a:rPr>
              <a:t>than </a:t>
            </a:r>
            <a:r>
              <a:rPr lang="en-US" b="1" dirty="0">
                <a:solidFill>
                  <a:srgbClr val="FFFF00"/>
                </a:solidFill>
              </a:rPr>
              <a:t>30 mL </a:t>
            </a:r>
            <a:r>
              <a:rPr lang="en-US" b="1" dirty="0">
                <a:solidFill>
                  <a:schemeClr val="tx1"/>
                </a:solidFill>
              </a:rPr>
              <a:t>is </a:t>
            </a:r>
            <a:r>
              <a:rPr lang="en-US" b="1" dirty="0" smtClean="0">
                <a:solidFill>
                  <a:schemeClr val="tx1"/>
                </a:solidFill>
              </a:rPr>
              <a:t>usually considered nonsignificant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G</a:t>
            </a:r>
            <a:r>
              <a:rPr lang="en-US" b="1" dirty="0" smtClean="0">
                <a:solidFill>
                  <a:schemeClr val="tx1"/>
                </a:solidFill>
              </a:rPr>
              <a:t>reater </a:t>
            </a:r>
            <a:r>
              <a:rPr lang="en-US" b="1" dirty="0">
                <a:solidFill>
                  <a:schemeClr val="tx1"/>
                </a:solidFill>
              </a:rPr>
              <a:t>than </a:t>
            </a:r>
            <a:r>
              <a:rPr lang="en-US" b="1" dirty="0" smtClean="0">
                <a:solidFill>
                  <a:srgbClr val="FFFF00"/>
                </a:solidFill>
              </a:rPr>
              <a:t>50 mL </a:t>
            </a:r>
            <a:r>
              <a:rPr lang="en-US" b="1" dirty="0">
                <a:solidFill>
                  <a:schemeClr val="tx1"/>
                </a:solidFill>
              </a:rPr>
              <a:t>could be regarded as </a:t>
            </a:r>
            <a:r>
              <a:rPr lang="en-US" b="1" dirty="0" smtClean="0">
                <a:solidFill>
                  <a:schemeClr val="tx1"/>
                </a:solidFill>
              </a:rPr>
              <a:t>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Significant chronic </a:t>
            </a:r>
            <a:r>
              <a:rPr lang="en-US" b="1" dirty="0">
                <a:solidFill>
                  <a:schemeClr val="tx1"/>
                </a:solidFill>
              </a:rPr>
              <a:t>PVR </a:t>
            </a:r>
            <a:r>
              <a:rPr lang="en-US" b="1" dirty="0" smtClean="0">
                <a:solidFill>
                  <a:schemeClr val="tx1"/>
                </a:solidFill>
              </a:rPr>
              <a:t>volume: widely </a:t>
            </a:r>
            <a:r>
              <a:rPr lang="en-US" b="1" dirty="0">
                <a:solidFill>
                  <a:schemeClr val="tx1"/>
                </a:solidFill>
              </a:rPr>
              <a:t>defined as </a:t>
            </a:r>
            <a:r>
              <a:rPr lang="en-US" b="1" dirty="0" smtClean="0">
                <a:solidFill>
                  <a:schemeClr val="tx1"/>
                </a:solidFill>
              </a:rPr>
              <a:t>more </a:t>
            </a:r>
            <a:r>
              <a:rPr lang="en-US" b="1" dirty="0">
                <a:solidFill>
                  <a:schemeClr val="tx1"/>
                </a:solidFill>
              </a:rPr>
              <a:t>than </a:t>
            </a:r>
            <a:r>
              <a:rPr lang="en-US" b="1" dirty="0">
                <a:solidFill>
                  <a:srgbClr val="FFFF00"/>
                </a:solidFill>
              </a:rPr>
              <a:t>300 </a:t>
            </a:r>
            <a:r>
              <a:rPr lang="en-US" b="1" dirty="0" smtClean="0">
                <a:solidFill>
                  <a:srgbClr val="FFFF00"/>
                </a:solidFill>
              </a:rPr>
              <a:t>mL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large </a:t>
            </a:r>
            <a:r>
              <a:rPr lang="en-US" b="1" dirty="0">
                <a:solidFill>
                  <a:srgbClr val="FFFF00"/>
                </a:solidFill>
              </a:rPr>
              <a:t>within-subject variability </a:t>
            </a:r>
            <a:r>
              <a:rPr lang="en-US" b="1" dirty="0">
                <a:solidFill>
                  <a:schemeClr val="tx1"/>
                </a:solidFill>
              </a:rPr>
              <a:t>in the </a:t>
            </a:r>
            <a:r>
              <a:rPr lang="en-US" b="1" dirty="0" smtClean="0">
                <a:solidFill>
                  <a:schemeClr val="tx1"/>
                </a:solidFill>
              </a:rPr>
              <a:t>PVR volume </a:t>
            </a:r>
            <a:r>
              <a:rPr lang="en-US" b="1" dirty="0">
                <a:solidFill>
                  <a:schemeClr val="tx1"/>
                </a:solidFill>
              </a:rPr>
              <a:t>assessment: </a:t>
            </a:r>
            <a:r>
              <a:rPr lang="en-US" b="1" dirty="0" smtClean="0">
                <a:solidFill>
                  <a:srgbClr val="FFFF00"/>
                </a:solidFill>
              </a:rPr>
              <a:t>66</a:t>
            </a:r>
            <a:r>
              <a:rPr lang="en-US" b="1" dirty="0">
                <a:solidFill>
                  <a:srgbClr val="FFFF00"/>
                </a:solidFill>
              </a:rPr>
              <a:t>% 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/ three measurements </a:t>
            </a:r>
            <a:r>
              <a:rPr lang="en-US" b="1" dirty="0">
                <a:solidFill>
                  <a:schemeClr val="tx1"/>
                </a:solidFill>
              </a:rPr>
              <a:t>on the </a:t>
            </a:r>
            <a:r>
              <a:rPr lang="en-US" b="1" dirty="0">
                <a:solidFill>
                  <a:srgbClr val="FFFF00"/>
                </a:solidFill>
              </a:rPr>
              <a:t>same </a:t>
            </a:r>
            <a:r>
              <a:rPr lang="en-US" b="1" dirty="0" smtClean="0">
                <a:solidFill>
                  <a:srgbClr val="FFFF00"/>
                </a:solidFill>
              </a:rPr>
              <a:t>day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Catheter or Ultrasonography?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PVR volume assessment is suggested </a:t>
            </a:r>
            <a:r>
              <a:rPr lang="en-US" b="1" dirty="0">
                <a:solidFill>
                  <a:srgbClr val="FFFF00"/>
                </a:solidFill>
              </a:rPr>
              <a:t>both during </a:t>
            </a:r>
            <a:r>
              <a:rPr lang="en-US" b="1" dirty="0" smtClean="0">
                <a:solidFill>
                  <a:schemeClr val="tx1"/>
                </a:solidFill>
              </a:rPr>
              <a:t>basic workup </a:t>
            </a:r>
            <a:r>
              <a:rPr lang="en-US" b="1" dirty="0">
                <a:solidFill>
                  <a:srgbClr val="FFFF00"/>
                </a:solidFill>
              </a:rPr>
              <a:t>and during the follow-up </a:t>
            </a:r>
            <a:r>
              <a:rPr lang="en-US" b="1" dirty="0">
                <a:solidFill>
                  <a:schemeClr val="tx1"/>
                </a:solidFill>
              </a:rPr>
              <a:t>of patients with </a:t>
            </a:r>
            <a:r>
              <a:rPr lang="en-US" b="1" dirty="0" smtClean="0">
                <a:solidFill>
                  <a:schemeClr val="tx1"/>
                </a:solidFill>
              </a:rPr>
              <a:t>LUTS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Men </a:t>
            </a:r>
            <a:r>
              <a:rPr lang="en-US" b="1" dirty="0" smtClean="0">
                <a:solidFill>
                  <a:srgbClr val="FFFF00"/>
                </a:solidFill>
              </a:rPr>
              <a:t>with significant </a:t>
            </a:r>
            <a:r>
              <a:rPr lang="en-US" b="1" dirty="0">
                <a:solidFill>
                  <a:srgbClr val="FFFF00"/>
                </a:solidFill>
              </a:rPr>
              <a:t>PVR </a:t>
            </a:r>
            <a:r>
              <a:rPr lang="en-US" b="1" dirty="0">
                <a:solidFill>
                  <a:schemeClr val="tx1"/>
                </a:solidFill>
              </a:rPr>
              <a:t>volume </a:t>
            </a:r>
            <a:r>
              <a:rPr lang="en-US" b="1" dirty="0">
                <a:solidFill>
                  <a:srgbClr val="FFFF00"/>
                </a:solidFill>
              </a:rPr>
              <a:t>should be monitored closely</a:t>
            </a:r>
            <a:r>
              <a:rPr lang="en-US" b="1" dirty="0">
                <a:solidFill>
                  <a:schemeClr val="tx1"/>
                </a:solidFill>
              </a:rPr>
              <a:t> if they elect to </a:t>
            </a:r>
            <a:r>
              <a:rPr lang="en-US" b="1" dirty="0" smtClean="0">
                <a:solidFill>
                  <a:schemeClr val="tx1"/>
                </a:solidFill>
              </a:rPr>
              <a:t>have </a:t>
            </a:r>
            <a:r>
              <a:rPr lang="en-US" b="1" dirty="0" smtClean="0">
                <a:solidFill>
                  <a:srgbClr val="FFFF00"/>
                </a:solidFill>
              </a:rPr>
              <a:t>nonsurgical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therapy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7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71987"/>
            <a:ext cx="10772775" cy="119278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Uroflowmetry</a:t>
            </a:r>
            <a:endParaRPr lang="en-US" b="1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596788"/>
            <a:ext cx="10943373" cy="468118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dirty="0" smtClean="0">
                <a:solidFill>
                  <a:schemeClr val="tx1"/>
                </a:solidFill>
              </a:rPr>
              <a:t>ubstantial </a:t>
            </a:r>
            <a:r>
              <a:rPr lang="en-US" b="1" dirty="0">
                <a:solidFill>
                  <a:schemeClr val="tx1"/>
                </a:solidFill>
              </a:rPr>
              <a:t>within-subject variation in terms of </a:t>
            </a:r>
            <a:r>
              <a:rPr lang="en-US" b="1" dirty="0" smtClean="0">
                <a:solidFill>
                  <a:schemeClr val="tx1"/>
                </a:solidFill>
              </a:rPr>
              <a:t>uroflowmetry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results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V</a:t>
            </a:r>
            <a:r>
              <a:rPr lang="en-US" b="1" dirty="0" smtClean="0">
                <a:solidFill>
                  <a:schemeClr val="tx1"/>
                </a:solidFill>
              </a:rPr>
              <a:t>oided </a:t>
            </a:r>
            <a:r>
              <a:rPr lang="en-US" b="1" smtClean="0">
                <a:solidFill>
                  <a:schemeClr val="tx1"/>
                </a:solidFill>
              </a:rPr>
              <a:t>volume more </a:t>
            </a:r>
            <a:r>
              <a:rPr lang="en-US" b="1" dirty="0" smtClean="0">
                <a:solidFill>
                  <a:schemeClr val="tx1"/>
                </a:solidFill>
              </a:rPr>
              <a:t>than 125 to 150 mL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According to </a:t>
            </a:r>
            <a:r>
              <a:rPr lang="en-US" b="1" dirty="0">
                <a:solidFill>
                  <a:srgbClr val="FFFF00"/>
                </a:solidFill>
              </a:rPr>
              <a:t>expert opinion</a:t>
            </a:r>
            <a:r>
              <a:rPr lang="en-US" b="1" dirty="0">
                <a:solidFill>
                  <a:schemeClr val="tx1"/>
                </a:solidFill>
              </a:rPr>
              <a:t>, a PFR cutoff of </a:t>
            </a:r>
            <a:r>
              <a:rPr lang="en-US" b="1" dirty="0">
                <a:solidFill>
                  <a:srgbClr val="FFFF00"/>
                </a:solidFill>
              </a:rPr>
              <a:t>15 mL/s </a:t>
            </a:r>
            <a:r>
              <a:rPr lang="en-US" b="1" dirty="0">
                <a:solidFill>
                  <a:schemeClr val="tx1"/>
                </a:solidFill>
              </a:rPr>
              <a:t>could be used </a:t>
            </a:r>
            <a:r>
              <a:rPr lang="en-US" b="1" dirty="0" smtClean="0">
                <a:solidFill>
                  <a:schemeClr val="tx1"/>
                </a:solidFill>
              </a:rPr>
              <a:t>to define </a:t>
            </a:r>
            <a:r>
              <a:rPr lang="en-US" b="1" dirty="0">
                <a:solidFill>
                  <a:schemeClr val="tx1"/>
                </a:solidFill>
              </a:rPr>
              <a:t>outlet obstruction in clinical </a:t>
            </a:r>
            <a:r>
              <a:rPr lang="en-US" b="1" dirty="0" smtClean="0">
                <a:solidFill>
                  <a:schemeClr val="tx1"/>
                </a:solidFill>
              </a:rPr>
              <a:t>practice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Less </a:t>
            </a:r>
            <a:r>
              <a:rPr lang="en-US" b="1" dirty="0">
                <a:solidFill>
                  <a:schemeClr val="tx1"/>
                </a:solidFill>
              </a:rPr>
              <a:t>than 15 mL/s </a:t>
            </a:r>
            <a:r>
              <a:rPr lang="en-US" b="1" dirty="0">
                <a:solidFill>
                  <a:srgbClr val="FFFF00"/>
                </a:solidFill>
              </a:rPr>
              <a:t>does not </a:t>
            </a:r>
            <a:r>
              <a:rPr lang="en-US" b="1" dirty="0">
                <a:solidFill>
                  <a:schemeClr val="tx1"/>
                </a:solidFill>
              </a:rPr>
              <a:t>differentiate </a:t>
            </a:r>
            <a:r>
              <a:rPr lang="en-US" b="1" dirty="0" smtClean="0">
                <a:solidFill>
                  <a:srgbClr val="FFFF00"/>
                </a:solidFill>
              </a:rPr>
              <a:t>between obstruction </a:t>
            </a:r>
            <a:r>
              <a:rPr lang="en-US" b="1" dirty="0">
                <a:solidFill>
                  <a:srgbClr val="FFFF00"/>
                </a:solidFill>
              </a:rPr>
              <a:t>and bladder </a:t>
            </a:r>
            <a:r>
              <a:rPr lang="en-US" b="1" dirty="0" smtClean="0">
                <a:solidFill>
                  <a:srgbClr val="FFFF00"/>
                </a:solidFill>
              </a:rPr>
              <a:t>decompensation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Guidelines </a:t>
            </a:r>
            <a:r>
              <a:rPr lang="en-US" b="1" dirty="0">
                <a:solidFill>
                  <a:schemeClr val="tx1"/>
                </a:solidFill>
              </a:rPr>
              <a:t>consider uroflowmetry as </a:t>
            </a:r>
            <a:r>
              <a:rPr lang="en-US" b="1" dirty="0" smtClean="0">
                <a:solidFill>
                  <a:schemeClr val="tx1"/>
                </a:solidFill>
              </a:rPr>
              <a:t>an </a:t>
            </a:r>
            <a:r>
              <a:rPr lang="en-US" b="1" dirty="0">
                <a:solidFill>
                  <a:srgbClr val="FFFF00"/>
                </a:solidFill>
              </a:rPr>
              <a:t>optional </a:t>
            </a:r>
            <a:r>
              <a:rPr lang="en-US" b="1" dirty="0" smtClean="0">
                <a:solidFill>
                  <a:srgbClr val="FFFF00"/>
                </a:solidFill>
              </a:rPr>
              <a:t>test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 A</a:t>
            </a:r>
            <a:r>
              <a:rPr lang="en-US" b="1" dirty="0" smtClean="0">
                <a:solidFill>
                  <a:schemeClr val="tx1"/>
                </a:solidFill>
              </a:rPr>
              <a:t>lthough </a:t>
            </a:r>
            <a:r>
              <a:rPr lang="en-US" b="1" dirty="0">
                <a:solidFill>
                  <a:schemeClr val="tx1"/>
                </a:solidFill>
              </a:rPr>
              <a:t>its use is </a:t>
            </a:r>
            <a:r>
              <a:rPr lang="en-US" b="1" dirty="0" smtClean="0">
                <a:solidFill>
                  <a:srgbClr val="FFFF00"/>
                </a:solidFill>
              </a:rPr>
              <a:t>recommended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before </a:t>
            </a:r>
            <a:r>
              <a:rPr lang="en-US" b="1" dirty="0">
                <a:solidFill>
                  <a:srgbClr val="FFFF00"/>
                </a:solidFill>
              </a:rPr>
              <a:t>any active </a:t>
            </a:r>
            <a:r>
              <a:rPr lang="en-US" b="1" dirty="0" smtClean="0">
                <a:solidFill>
                  <a:srgbClr val="FFFF00"/>
                </a:solidFill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143735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184</TotalTime>
  <Words>1061</Words>
  <Application>Microsoft Office PowerPoint</Application>
  <PresentationFormat>Widescreen</PresentationFormat>
  <Paragraphs>109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Rounded MT Bold</vt:lpstr>
      <vt:lpstr>Britannic Bold</vt:lpstr>
      <vt:lpstr>Calibri</vt:lpstr>
      <vt:lpstr>Calibri Light</vt:lpstr>
      <vt:lpstr>Metropolitan</vt:lpstr>
      <vt:lpstr>LUTS / BPH: Evaluation</vt:lpstr>
      <vt:lpstr>General Considerations</vt:lpstr>
      <vt:lpstr>Physical Exam</vt:lpstr>
      <vt:lpstr>Frequency-Volume Chart (FVC)</vt:lpstr>
      <vt:lpstr>Urinalysis / Culture / Cytology</vt:lpstr>
      <vt:lpstr>PSA, Free PSA</vt:lpstr>
      <vt:lpstr>Renal Function Assessment</vt:lpstr>
      <vt:lpstr>Post-Void Residual Volume (PVR)</vt:lpstr>
      <vt:lpstr>Uroflowmetry</vt:lpstr>
      <vt:lpstr>Urodynamic Evaluation (PFS + Cytometry)</vt:lpstr>
      <vt:lpstr>Urodynamic Evaluation (PFS + Cytometry)</vt:lpstr>
      <vt:lpstr>Upper Tract Ultrasonography </vt:lpstr>
      <vt:lpstr>Prostate and Bladder Imaging</vt:lpstr>
      <vt:lpstr>Cystourethroscopy </vt:lpstr>
      <vt:lpstr>Cystourethroscopy 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LUTS / BPH: Evaluation</dc:title>
  <dc:creator>Farzin Soleimanzadeh</dc:creator>
  <cp:lastModifiedBy>Farzin Soleimanzadeh</cp:lastModifiedBy>
  <cp:revision>19</cp:revision>
  <dcterms:created xsi:type="dcterms:W3CDTF">2020-10-14T14:50:22Z</dcterms:created>
  <dcterms:modified xsi:type="dcterms:W3CDTF">2020-10-14T17:55:20Z</dcterms:modified>
</cp:coreProperties>
</file>